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b84cbcf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b84cbcf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bd28eaf5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bd28eaf5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d28eaf5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bd28eaf5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bd28eaf5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bd28eaf5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bd28eaf5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bd28eaf5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bd28eaf5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bd28eaf5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bd28eaf5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bd28eaf5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bd28eaf5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bd28eaf5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bd28eaf5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bd28eaf5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bd28eaf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bd28eaf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bd28eaf5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bd28eaf5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b84cbcf5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b84cbcf5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bd28eaf5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bd28eaf5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bd28eaf5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bd28eaf5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bd28eaf5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bd28eaf5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bd28eaf5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bd28eaf5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bd28eaf5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bd28eaf5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bd28eaf5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bd28eaf5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bd28eaf5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bd28eaf5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bd28eaf5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bd28eaf5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bd28eaf52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bd28eaf5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bd28eaf5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bd28eaf5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bd28eaf5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bd28eaf5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bd28eaf52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bd28eaf5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bd28eaf5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bd28eaf5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bd28eaf5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bd28eaf5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bd28eaf5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bd28eaf5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bd28eaf5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bd28eaf5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bd28eaf5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bd28eaf5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bd28eaf5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bd28eaf5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bd28eaf5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bd28eaf5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bd28eaf5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bd28eaf5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bd28eaf52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bd28eaf52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bd28eaf5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bd28eaf5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bd28eaf5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bd28eaf5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bd28eaf52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bd28eaf5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bd28eaf5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bd28eaf5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bd28eaf52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bd28eaf5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bd28eaf5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bd28eaf5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bd28eaf5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bd28eaf5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bd28eaf5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bd28eaf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bd28eaf5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bd28eaf5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bd28eaf5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bd28eaf5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s://education.yandex.ru/handbook/ml/article/bias-variance-decomposition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43.png"/><Relationship Id="rId5" Type="http://schemas.openxmlformats.org/officeDocument/2006/relationships/image" Target="../media/image32.png"/><Relationship Id="rId6" Type="http://schemas.openxmlformats.org/officeDocument/2006/relationships/hyperlink" Target="https://deepmachinelearning.ru/docs/Machine-learning/Model-ensembles/Mathematical-justification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4253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9. Ансамбли моделей.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Случайный лес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декабря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для любого алгоритма машинного обучения a(x, X) справедливо следующее равенство: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Декомпозиция ошибки (Разложение Bias-Variance )</a:t>
            </a:r>
            <a:endParaRPr/>
          </a:p>
        </p:txBody>
      </p:sp>
      <p:pic>
        <p:nvPicPr>
          <p:cNvPr descr="\mathbb{E}_{X, \varepsilon}[f(x) + \varepsilon - a(x, X)]= \\ = (f(x) - \mathbb{E}_{X}[a(x, X)])^2 +\\ + \mathbb{E}_X[(a(x, X) - \mathbb{E}_X[a(x, X)])^2] + \sigma^2" id="136" name="Google Shape;136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00" y="2012412"/>
            <a:ext cx="5130800" cy="139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2"/>
          <p:cNvCxnSpPr/>
          <p:nvPr/>
        </p:nvCxnSpPr>
        <p:spPr>
          <a:xfrm flipH="1" rot="10800000">
            <a:off x="457200" y="4368900"/>
            <a:ext cx="77979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2"/>
          <p:cNvSpPr txBox="1"/>
          <p:nvPr/>
        </p:nvSpPr>
        <p:spPr>
          <a:xfrm>
            <a:off x="533400" y="4470400"/>
            <a:ext cx="7797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Полный математический вывод можно посмотреть в </a:t>
            </a:r>
            <a:r>
              <a:rPr lang="ru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этом источнике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Данная величина носит название “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смещение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и характеризует среднюю ошибку алгоритма по всем возможным наборам обучающим выборкам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Показывает насколько хорошо с помощью данного алгоритма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можно приблизить целевую зависимость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Маленькое смещение – хорошее предсказание целевой переменной в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среднем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Большое смещение – предсказания далеки от истинной переменной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Смещение (bias)</a:t>
            </a:r>
            <a:endParaRPr/>
          </a:p>
        </p:txBody>
      </p:sp>
      <p:pic>
        <p:nvPicPr>
          <p:cNvPr descr="bias_X(a(x, X)) = f(x) - \mathbb{E}_X[a(x, X)]" id="146" name="Google Shape;146;p2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00" y="1152475"/>
            <a:ext cx="4601626" cy="3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Данная величина носит название “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разброс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и характеризует чувствительность алгоритма к изменениям в обучающей выборке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Показывает дисперсию предсказаний алгоритма в зависимости от обучающей выборки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Маленький разброс – устойчивая к изменениям в данных модель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Большой разброс – сильно переобученная чувствительная модель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Разброс (Variance)</a:t>
            </a:r>
            <a:endParaRPr/>
          </a:p>
        </p:txBody>
      </p:sp>
      <p:pic>
        <p:nvPicPr>
          <p:cNvPr descr="Var_X[a(x, X)] = \mathbb{E}_X[(a(x, X) - \mathbb{E}_X[a(x, X)])^2]" id="154" name="Google Shape;154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203750"/>
            <a:ext cx="5936700" cy="3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Случайный шум обусловлен природой самих данных. Причины, по которым он возникает в данных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Данные на самом деле имеют случайный характер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Измерительный прибор не может зафиксировать целевую переменную абсолютно точно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Имеющихся признаков не достаточно, чтобы исчерпывающим образом описать связь между целевой переменной и признаками объекта x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Случайный шум</a:t>
            </a:r>
            <a:endParaRPr/>
          </a:p>
        </p:txBody>
      </p:sp>
      <p:pic>
        <p:nvPicPr>
          <p:cNvPr descr="\sigma^2 = \mathbb{E}\varepsilon^2" id="162" name="Google Shape;162;p2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187900"/>
            <a:ext cx="1397000" cy="3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Краткая форма записи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762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учётом введённых обозначений среднюю ошибку алгоритма можно представить как: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12" y="2039450"/>
            <a:ext cx="3165426" cy="2964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E}_X[Err] = bias^2_X(a(x, X)) + Var_X[a(x, X)] + \sigma^2" id="171" name="Google Shape;171;p2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0" y="2133600"/>
            <a:ext cx="701040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Смещение и разброс визуализация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150" y="609600"/>
            <a:ext cx="4425251" cy="42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596900" y="889000"/>
            <a:ext cx="33021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Каждая синяя точка – модель обученная на некоторой обучающей выборке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Красный круг в центре– ближайшая окрестность целевого решения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Bias-Variance Tradeoff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925" y="673100"/>
            <a:ext cx="5997599" cy="42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Есть ли из этого выход?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Может возникнуть вопрос, как научиться бороться с проблемой большого смещения у слишком простых моделей и большого разброса у слишком сложных моделей?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075" y="1930400"/>
            <a:ext cx="3515674" cy="231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311700" y="2495550"/>
            <a:ext cx="32190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способ уменьшить ту или иную компоненту ошибки через использование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композиции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(ансамбля) нескольких моделей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Ансамбль моделей</a:t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377500" y="678600"/>
            <a:ext cx="7925100" cy="23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Ансамблем мод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елей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называется подход, который строит свой прогноз, используя не одну модель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а совокупность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базовых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моделей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(x), …, f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агрегирующую мета-модель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G(.)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которая  учитывает прогнозы всех базовых моделей: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hat{y}(x) = G(f_1(x), ..., f_M(x))" id="203" name="Google Shape;203;p3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23" y="2098250"/>
            <a:ext cx="3346876" cy="3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756150"/>
            <a:ext cx="5618151" cy="21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ансамблирования простых моделей</a:t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631175" y="1009875"/>
            <a:ext cx="3649200" cy="3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что если попробовать взять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логическую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операцию И над ответами полученных моделей…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 полученная модель будет иметь нулевую ошибку!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200" y="1009875"/>
            <a:ext cx="3109050" cy="310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a_1(x)  \land  a_2(x) " id="213" name="Google Shape;213;p3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050" y="2247900"/>
            <a:ext cx="242140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Ещё раз про недообучение/переобучение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Bias-Variance tradeoff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Ансамбли моделей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Случайный лес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Стекинг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385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усреднить ответы нескольких деревьев используя голосование классификаторов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опять за счёт объединения нескольких моделей удалось улучшить качество решения!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ансамблирования сложных моделей</a:t>
            </a:r>
            <a:endParaRPr/>
          </a:p>
        </p:txBody>
      </p:sp>
      <p:pic>
        <p:nvPicPr>
          <p:cNvPr descr="a(x) = mode(a_1(x), ..., a_4(x))" id="221" name="Google Shape;221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50" y="2349153"/>
            <a:ext cx="3208800" cy="2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550" y="1152473"/>
            <a:ext cx="3567551" cy="25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ансамблирования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311700" y="923875"/>
            <a:ext cx="8520600" cy="3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множество различных способов, как произвести агрегацию ответов базовых алгоритмов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Брать среднее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a(x) = mean(b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(x), …, 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Брать медиану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a(x) = median(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(x), …, 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Брать взвешенное среднее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a(x) = (w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 + … + 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существуют различные способы голосования (для классификации):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Голосование по большинству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a(x) = mode(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(x), …, 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Комитет единогласия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a(x) = min(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(x), …, 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-12175"/>
            <a:ext cx="89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Теоретическое обоснование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ответы модели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независимые случайные величины {a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a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с одинаковым мат. ожиданием и дисперсией.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справедливо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= \frac{1}{m}(a_1+ ...+a_m) " id="237" name="Google Shape;237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24" y="2222500"/>
            <a:ext cx="2580324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 = \frac{1}{m^2}(Da_1+ ...+Da_m)  = \{Da_i=Da_j, \forall i, j\}=\frac{Da_1}{m}" id="238" name="Google Shape;238;p3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427" y="3200600"/>
            <a:ext cx="6020746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E}a = \frac{1}{m}(\mathbb{E}a_1+ ...+\mathbb{E}a_m)  =\{\mathbb{E}a_i=\mathbb{E}a_j, \ \forall i, j\} =\mathbb{E}a_1" id="239" name="Google Shape;239;p3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430" y="2711550"/>
            <a:ext cx="6773244" cy="40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4"/>
          <p:cNvCxnSpPr/>
          <p:nvPr/>
        </p:nvCxnSpPr>
        <p:spPr>
          <a:xfrm>
            <a:off x="520700" y="4203700"/>
            <a:ext cx="83313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4"/>
          <p:cNvSpPr txBox="1"/>
          <p:nvPr/>
        </p:nvSpPr>
        <p:spPr>
          <a:xfrm>
            <a:off x="457200" y="4254500"/>
            <a:ext cx="8001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Более общий вывод для случая, когда есть корреляция между предсказаниями можно посмотреть </a:t>
            </a:r>
            <a:r>
              <a:rPr lang="ru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здесь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</a:t>
            </a:r>
            <a:r>
              <a:rPr lang="ru"/>
              <a:t>независимых</a:t>
            </a:r>
            <a:r>
              <a:rPr lang="ru"/>
              <a:t> моделей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Важное допущение, которое было сделано в предыдущем выводе, состоит в том, что все предсказания были получены от независимых моделей.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Возможно ли получить такие модели, если все они были обучены на одном и том же множестве с одним и теми же параметрами обучения?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независимых моделей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Важное допущение, которое было сделано в предыдущем выводе, состоит в том, что все предсказания были получены от независимых моделей.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Возможно ли получить такие модели, если все они были обучены на одном и том же множестве с одним и теми же параметрами обучения?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Ответ: Нет, невозможно, но можно попробовать сделать более независмимыми друг от друга.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независимых моделей</a:t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11700" y="923875"/>
            <a:ext cx="8520600" cy="4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несколько способов построения, как можно более независимых моделей: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Использовать в ансамбле модели разных классов, например, использовать в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Использовать различные гиперпараметры при обучении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Использовать разную начальную инициализацию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Использовать различные подмножества обучающей выборки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Использовать разные функции потерь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более независимые модели удастся построить тем более сильный прирост даст ансамблирование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Настройка на разных наборах обучающих данных</a:t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700225"/>
            <a:ext cx="3263763" cy="4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673100" y="914400"/>
            <a:ext cx="4813200" cy="3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Сгенерируем из исходной выборки (X, Y)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фрагметов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 Y) → (X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(X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…, (X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M,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Называемыми далее псевдовыборками, и настроим на каждой псевдовыборке одну и ту же модель a(x)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275" y="636725"/>
            <a:ext cx="4592025" cy="44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ансамблирования по псевдовыборкам</a:t>
            </a:r>
            <a:endParaRPr/>
          </a:p>
        </p:txBody>
      </p: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Бутстреп</a:t>
            </a:r>
            <a:endParaRPr/>
          </a:p>
        </p:txBody>
      </p:sp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различные способы получения псеводовыбок, но наибольшее распространение получил подход бутстреп.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Суть метода состоит в том, чтобы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выбрать из исходной выборки X равномерно M объектов с возвращением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повторить данную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процедуру K раз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150" y="2495551"/>
            <a:ext cx="4448425" cy="24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Пересечение объектов</a:t>
            </a:r>
            <a:endParaRPr/>
          </a:p>
        </p:txBody>
      </p:sp>
      <p:sp>
        <p:nvSpPr>
          <p:cNvPr id="292" name="Google Shape;292;p41"/>
          <p:cNvSpPr txBox="1"/>
          <p:nvPr>
            <p:ph idx="1" type="body"/>
          </p:nvPr>
        </p:nvSpPr>
        <p:spPr>
          <a:xfrm>
            <a:off x="311700" y="1000075"/>
            <a:ext cx="8520600" cy="3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происходит возврат объектов, то могут быть пересечение обучающих данных в пределах одной подвыборки: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Вероятность не выбрать объект: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Вероятность не выбрать объект N раз: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Вероятность встретить объект в выборке хотя бы 1 раз: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каждая выборка будет в среднем содержать 63% уникальных объектов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1 - \frac{1}{N}" id="294" name="Google Shape;294;p4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175" y="1904750"/>
            <a:ext cx="548700" cy="29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1 - \frac{1}{N})^N \stackrel{N \rightarrow \infty}{\rightarrow} \frac{1}{e}" id="295" name="Google Shape;295;p4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875" y="2424200"/>
            <a:ext cx="1186484" cy="29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 - \frac{1}{e} \approx 0.63" id="296" name="Google Shape;296;p4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7202" y="2982944"/>
            <a:ext cx="1180524" cy="293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Мотивация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923875"/>
            <a:ext cx="478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построении алгоритмов машинного обучения, возникает проблема с тем, что природа данных зачастую оказывается сложнее, чем способность модели находить зависимости в данных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25" y="1001938"/>
            <a:ext cx="3292025" cy="32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61650" y="3311900"/>
            <a:ext cx="4692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решить задачу классификации объектов в представленной выборке линейной моделью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Бэггинг</a:t>
            </a:r>
            <a:endParaRPr/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Бэггинг – (bagging – bootstrap aggregating) – строим алгоритм, обучая каждый базовый алгоритм на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своей псевдовыбороке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усредняя их предсказания: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Исходя из предыдущих теоретических результатов, бэггинг не ухудшает смещение базовой модели, но при этом способен минимизировать её разброс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(x) = \frac{1}{K}\sum_{j=1}^{K}b_j(x)" id="304" name="Google Shape;304;p4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498" y="2389788"/>
            <a:ext cx="2888500" cy="5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Другие способы построения псевдовыборок</a:t>
            </a:r>
            <a:endParaRPr/>
          </a:p>
        </p:txBody>
      </p:sp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Помимо бэггинга существуют другие способы построения псевдовыборок: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Кросс-валидация – получаем K подвыборок с пересечением (1 - 1/K)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Пейстинг – псевдобыборка генерируется из исходной через семплирование объектов без возвращения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случайных подпространств – берутся все объекты, но множество признаков берётся случайным без возвращение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случайных фрагментов –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комбинируются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сэмплирование объектов и признаков без возвращение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Случайный лес (Random forest)</a:t>
            </a:r>
            <a:endParaRPr/>
          </a:p>
        </p:txBody>
      </p:sp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 качестве базового алгоритма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использовать дерево решений, обученное на своей псевдослучайной выборке (X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и после чего усреднить их ответы, то получим алгоритм, который называется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случайным лесом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150" y="2203500"/>
            <a:ext cx="2984150" cy="23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/>
        </p:nvSpPr>
        <p:spPr>
          <a:xfrm>
            <a:off x="368300" y="2311400"/>
            <a:ext cx="5257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каждой вершине дерева ищем разбиение не по всем признакам, а по их подмножеству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Дерево строится до тех пор, пока в листе не окажется n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объектов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Случайный лес (Random forest)</a:t>
            </a:r>
            <a:endParaRPr/>
          </a:p>
        </p:txBody>
      </p:sp>
      <p:sp>
        <p:nvSpPr>
          <p:cNvPr id="326" name="Google Shape;32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70125"/>
            <a:ext cx="8839200" cy="2984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Практический эксперимент </a:t>
            </a:r>
            <a:endParaRPr/>
          </a:p>
        </p:txBody>
      </p:sp>
      <p:sp>
        <p:nvSpPr>
          <p:cNvPr id="333" name="Google Shape;33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8839204" cy="370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Смещение и разброс у случайного леса</a:t>
            </a:r>
            <a:endParaRPr/>
          </a:p>
        </p:txBody>
      </p:sp>
      <p:sp>
        <p:nvSpPr>
          <p:cNvPr id="340" name="Google Shape;34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65325"/>
            <a:ext cx="8839204" cy="24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7"/>
          <p:cNvSpPr txBox="1"/>
          <p:nvPr/>
        </p:nvSpPr>
        <p:spPr>
          <a:xfrm>
            <a:off x="609600" y="3543300"/>
            <a:ext cx="81660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Полученные результаты согласуются с теоретическим выводом: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Смещение не меняется при </a:t>
            </a:r>
            <a:r>
              <a:rPr lang="ru" sz="1800">
                <a:solidFill>
                  <a:schemeClr val="dk2"/>
                </a:solidFill>
              </a:rPr>
              <a:t>усреднении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Значительно снизился разброс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Глубина базовых алгоритмов</a:t>
            </a:r>
            <a:endParaRPr/>
          </a:p>
        </p:txBody>
      </p:sp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Неглубокие деревья имеют малое число параметров, поэтому плохо учитывают закономерности в данных и имеют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большое смещение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Глубокие деревья наоборот слишком сильно запоминают выборку и имеют слишком большой разброс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Вывод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Так как усреднение деревьев не способно изменить смещение базового алгоритма, но способно уменьшить его разброс, то имеет смысл использовать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глубокие деревья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Сколько деревьев использовать</a:t>
            </a:r>
            <a:endParaRPr/>
          </a:p>
        </p:txBody>
      </p:sp>
      <p:sp>
        <p:nvSpPr>
          <p:cNvPr id="355" name="Google Shape;35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99" y="771125"/>
            <a:ext cx="6711726" cy="391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Out-of-bag ошибка</a:t>
            </a:r>
            <a:endParaRPr/>
          </a:p>
        </p:txBody>
      </p:sp>
      <p:sp>
        <p:nvSpPr>
          <p:cNvPr id="362" name="Google Shape;36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3" name="Google Shape;3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800" y="560525"/>
            <a:ext cx="5695000" cy="439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Каждое дерево в случайном лесе обучается по некоторому подмножеству объектов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Значит для каждого объекта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есть деревья, которые на этом объекте не обучались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I(n)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множество псевдовыборок, куда объект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не попал.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out-o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f-bag ошибка: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0" name="Google Shape;370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Out-of-bag ошибка</a:t>
            </a:r>
            <a:endParaRPr/>
          </a:p>
        </p:txBody>
      </p:sp>
      <p:pic>
        <p:nvPicPr>
          <p:cNvPr descr="OOB = \sum_{n=1}^N L(y_n, \frac{1}{|I(x_n)|}\sum_{i \in I(n)}b_i(x_n))" id="371" name="Google Shape;371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1" y="3244000"/>
            <a:ext cx="5088300" cy="5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недобучение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532275" y="1022525"/>
            <a:ext cx="40398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25" y="1479724"/>
            <a:ext cx="3291900" cy="32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075" y="1479725"/>
            <a:ext cx="3291900" cy="32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560300" y="770400"/>
            <a:ext cx="816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результате обучения будут получаться следующие модели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Стекинг</a:t>
            </a:r>
            <a:endParaRPr/>
          </a:p>
        </p:txBody>
      </p:sp>
      <p:sp>
        <p:nvSpPr>
          <p:cNvPr id="377" name="Google Shape;377;p52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предыдущих примерах при агрегации базовых моделей, использовались достаточно простые методы агрегации: среднее (для регрессии) и голосование (для классификации).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можно иметь мета-алгоритм G(.), который сам будет некоторой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обучаемой моделью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со своими параметрами.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9" name="Google Shape;3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763" y="2917875"/>
            <a:ext cx="4062464" cy="5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idx="1" type="body"/>
          </p:nvPr>
        </p:nvSpPr>
        <p:spPr>
          <a:xfrm>
            <a:off x="311700" y="923875"/>
            <a:ext cx="8520600" cy="3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Самым простым видом мета-алгоритма является линейная модель, которая работа на ответах базовых алгоритмов: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Вес 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нужен если у базовых алгоритмов есть систематическое смещение и они недообучены, если такой проблемы нет, то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настройке базовых алгоритмов f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.., f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мета-алгоритма G(.) нельзя использовать одну и ту же выборку иначе будет происходит переобучение</a:t>
            </a:r>
            <a:endParaRPr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6" name="Google Shape;386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Линейный стекинг</a:t>
            </a:r>
            <a:endParaRPr/>
          </a:p>
        </p:txBody>
      </p:sp>
      <p:pic>
        <p:nvPicPr>
          <p:cNvPr id="387" name="Google Shape;3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13" y="1859025"/>
            <a:ext cx="6403975" cy="6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Стекинг. Схема обучения</a:t>
            </a:r>
            <a:endParaRPr/>
          </a:p>
        </p:txBody>
      </p:sp>
      <p:sp>
        <p:nvSpPr>
          <p:cNvPr id="393" name="Google Shape;39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89125"/>
            <a:ext cx="8839204" cy="335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1" name="Google Shape;401;p55"/>
          <p:cNvSpPr txBox="1"/>
          <p:nvPr/>
        </p:nvSpPr>
        <p:spPr>
          <a:xfrm>
            <a:off x="635000" y="927100"/>
            <a:ext cx="72645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Позволяют простыми методами серьёзно улучшить качество работы базового алгоритма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зависимости от склонности к недообучению или переобучению базового метода необходимо подбирать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соответствующий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мета-алгоритм 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происходит увеличение количество параметров и гиперпараметров в исходной модели, то нужны обучающие выборки большего размера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получить хороший эффект от ансамблирования, необходимо строить как можно более независимые друг от друга базовые модели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2" name="Google Shape;4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500" y="3022600"/>
            <a:ext cx="1120850" cy="14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переобучение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9238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предыдущем примере за счёт композиции алгоритмов удалось построить из простых подходов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более сложную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модель.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также с помощью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композиции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можно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наоборот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проводить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упрощение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моделей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550" y="890000"/>
            <a:ext cx="3586451" cy="25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16425" y="3557525"/>
            <a:ext cx="39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61650" y="3311900"/>
            <a:ext cx="4692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решить задачу классификации объектов в представленной выборке деревом решений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переобучение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477" y="1309175"/>
            <a:ext cx="4788150" cy="345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814800" y="780350"/>
            <a:ext cx="63576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60300" y="770400"/>
            <a:ext cx="816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результате обучения получим следующие деревья решений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 переобучение и недообучение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99" y="843250"/>
            <a:ext cx="6701477" cy="369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Недообучение vs переобучение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87900" y="1152475"/>
            <a:ext cx="356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Каждый из алгоритмов имеет тендецию либо к переобучению либо к недообучению.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правило слишком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простые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модели с малым числом признаков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недообучены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а слишком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сложные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модели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переобучены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600" y="1093925"/>
            <a:ext cx="4584600" cy="24986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Декомпозиция ошибки (Bias-Variance tradeoff)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847675"/>
            <a:ext cx="8520600" cy="4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Ошибку любого семейства алгоритма можно представить в виде специальной декомпозиции.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целевая переменная y выражается через x как: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Где f – некоторая детерминированная функция, а ɛ – случайный шум, с нулевым мат. ожиданием и некоторой дисперсией: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y = f(x) + \varepsilon" id="126" name="Google Shape;126;p2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02" y="2664862"/>
            <a:ext cx="1955800" cy="43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E}\varepsilon = 0 " id="127" name="Google Shape;127;p2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4001687"/>
            <a:ext cx="929874" cy="28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r\ \varepsilon = \mathbb{E}\varepsilon^2 = \sigma^2" id="128" name="Google Shape;128;p2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99" y="4418662"/>
            <a:ext cx="2060926" cy="3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